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9" r:id="rId2"/>
    <p:sldId id="309" r:id="rId3"/>
    <p:sldId id="310" r:id="rId4"/>
    <p:sldId id="323" r:id="rId5"/>
    <p:sldId id="312" r:id="rId6"/>
    <p:sldId id="322" r:id="rId7"/>
    <p:sldId id="318" r:id="rId8"/>
    <p:sldId id="315" r:id="rId9"/>
    <p:sldId id="324" r:id="rId10"/>
    <p:sldId id="326" r:id="rId11"/>
    <p:sldId id="327" r:id="rId12"/>
    <p:sldId id="325" r:id="rId13"/>
    <p:sldId id="328" r:id="rId14"/>
    <p:sldId id="314" r:id="rId15"/>
    <p:sldId id="269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6E4C0"/>
    <a:srgbClr val="DDE8EF"/>
    <a:srgbClr val="F0EFD9"/>
    <a:srgbClr val="CAD0A8"/>
    <a:srgbClr val="DDF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821" autoAdjust="0"/>
  </p:normalViewPr>
  <p:slideViewPr>
    <p:cSldViewPr snapToGrid="0">
      <p:cViewPr varScale="1">
        <p:scale>
          <a:sx n="102" d="100"/>
          <a:sy n="102" d="100"/>
        </p:scale>
        <p:origin x="5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A36BD-62BC-4470-A260-2EED6E653A58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6AA56-339E-48CF-871A-7CFB80235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2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6AA56-339E-48CF-871A-7CFB802351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1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6AA56-339E-48CF-871A-7CFB802351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2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6AA56-339E-48CF-871A-7CFB802351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4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B9A658-5252-4B90-B319-F037F4D3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1245394"/>
            <a:ext cx="10515600" cy="285273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617F00D-398A-4356-A6C9-CAFA47CA3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709341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2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95AAF-274C-4DE1-9C0F-CFAE9CF0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F3B5C-0AE3-47FE-89FE-A1D91639C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959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2F58-9A4F-4854-99F4-30B88312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455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16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A55B-C74D-49D9-B87B-1A3A4206E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12838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013073-4B3D-4766-B877-7E82A69E6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0254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F5062-EE87-466D-927C-CA1100367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7103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16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E3B052-AB33-421A-8EB6-34AA4F8D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C45C6-CCC8-4052-914F-99314CC8A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98190-2601-4F50-ACC7-258A7EEA3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54652" y="6311900"/>
            <a:ext cx="3099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2022 Company Meeting, Schenectady, NY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E8470A-69BC-483F-B40F-445E68A54E9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956" y="3379366"/>
            <a:ext cx="14683984" cy="46750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5673E-960C-44C4-BFEE-B010E49B842D}"/>
              </a:ext>
            </a:extLst>
          </p:cNvPr>
          <p:cNvSpPr txBox="1"/>
          <p:nvPr userDrawn="1"/>
        </p:nvSpPr>
        <p:spPr>
          <a:xfrm>
            <a:off x="4114800" y="5869175"/>
            <a:ext cx="23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761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94959-A16C-4D6E-BF45-DA3F43F6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51594"/>
            <a:ext cx="6089650" cy="285273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Joint Town and Village Board Meeting 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Infrastructure Capacity Planning Study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5CA7B-3692-466B-AEE4-B136747CD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03141"/>
            <a:ext cx="3663950" cy="1500187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119 N. Main Street, Town of Liberty Town Hall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June 25,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CED21C-FC39-359C-58C1-DCAE97738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797" y="287618"/>
            <a:ext cx="4344006" cy="56586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912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D304FA-5F3E-4C7A-A28E-E2EE80223569}"/>
              </a:ext>
            </a:extLst>
          </p:cNvPr>
          <p:cNvSpPr txBox="1">
            <a:spLocks/>
          </p:cNvSpPr>
          <p:nvPr/>
        </p:nvSpPr>
        <p:spPr>
          <a:xfrm>
            <a:off x="627797" y="457200"/>
            <a:ext cx="10958957" cy="450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High-Priority Projects Implementation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0B6B0-90BC-4093-C58F-7E520FBEF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166" b="37861"/>
          <a:stretch/>
        </p:blipFill>
        <p:spPr>
          <a:xfrm>
            <a:off x="627795" y="1121793"/>
            <a:ext cx="9492397" cy="772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F44976-7A11-1B69-510F-7E270CF22FB7}"/>
              </a:ext>
            </a:extLst>
          </p:cNvPr>
          <p:cNvSpPr txBox="1"/>
          <p:nvPr/>
        </p:nvSpPr>
        <p:spPr>
          <a:xfrm>
            <a:off x="725864" y="1674836"/>
            <a:ext cx="939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C9044B-3AE1-EAB0-5796-7FAD7E872882}"/>
              </a:ext>
            </a:extLst>
          </p:cNvPr>
          <p:cNvSpPr txBox="1"/>
          <p:nvPr/>
        </p:nvSpPr>
        <p:spPr>
          <a:xfrm>
            <a:off x="627795" y="1966217"/>
            <a:ext cx="7343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enturyGothic"/>
              </a:rPr>
              <a:t>Project scoping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CenturyGothic"/>
              </a:rPr>
              <a:t>I</a:t>
            </a:r>
            <a:r>
              <a:rPr lang="en-US" sz="1800" b="0" i="0" u="none" strike="noStrike" baseline="0" dirty="0">
                <a:latin typeface="CenturyGothic"/>
              </a:rPr>
              <a:t>dentifying funding opportunities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CenturyGothic"/>
              </a:rPr>
              <a:t>NYSEFC Engineering Planning Grant (EPG) - $50,000 (requires 10% cash/in-kind services match)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Gothic"/>
              </a:rPr>
              <a:t>Empire State Development (ESD) Strategic Planning and Feasibility Studies Program – tie to economic investment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CenturyGothic"/>
              </a:rPr>
              <a:t>USDA Water &amp; Waste Disposal Predevelopment Planning Grant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Gothic"/>
              </a:rPr>
              <a:t>Own source revenue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2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D304FA-5F3E-4C7A-A28E-E2EE80223569}"/>
              </a:ext>
            </a:extLst>
          </p:cNvPr>
          <p:cNvSpPr txBox="1">
            <a:spLocks/>
          </p:cNvSpPr>
          <p:nvPr/>
        </p:nvSpPr>
        <p:spPr>
          <a:xfrm>
            <a:off x="627797" y="457200"/>
            <a:ext cx="10958957" cy="450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High-Priority Projects Implementation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E81AE1-36D6-5550-8600-4F04AF4D0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74" b="32238"/>
          <a:stretch/>
        </p:blipFill>
        <p:spPr>
          <a:xfrm>
            <a:off x="676829" y="1028231"/>
            <a:ext cx="9492397" cy="3754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C9044B-3AE1-EAB0-5796-7FAD7E872882}"/>
              </a:ext>
            </a:extLst>
          </p:cNvPr>
          <p:cNvSpPr txBox="1"/>
          <p:nvPr/>
        </p:nvSpPr>
        <p:spPr>
          <a:xfrm>
            <a:off x="676829" y="1523847"/>
            <a:ext cx="73434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CenturyGothic"/>
              </a:rPr>
              <a:t>N</a:t>
            </a:r>
            <a:r>
              <a:rPr lang="en-US" sz="1800" b="0" i="0" u="none" strike="noStrike" baseline="0" dirty="0">
                <a:latin typeface="CenturyGothic"/>
              </a:rPr>
              <a:t>ext steps are driven by opportunities to fund the project: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CenturyGothic"/>
              </a:rPr>
              <a:t>Community Development Block Grant (CDBG)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CenturyGothic"/>
              </a:rPr>
              <a:t>up to $1 M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CenturyGothic"/>
              </a:rPr>
              <a:t>projects must be ready for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CenturyGothic"/>
              </a:rPr>
              <a:t>In order to access CDBG grants, final plans must be developed: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CenturyGothic"/>
              </a:rPr>
              <a:t>Own-Source Revenues, including Bonding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CenturyGothic"/>
              </a:rPr>
              <a:t>Future Sewer District Extensions</a:t>
            </a:r>
            <a:r>
              <a:rPr lang="en-US" dirty="0">
                <a:latin typeface="CenturyGothic"/>
              </a:rPr>
              <a:t> – private sector investments in the Study Area provide opportunity to spread capital costs among those benefitting</a:t>
            </a:r>
            <a:endParaRPr lang="en-US" b="0" i="0" u="none" strike="noStrike" baseline="0" dirty="0">
              <a:latin typeface="CenturyGothic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CenturyGothic"/>
              </a:rPr>
              <a:t>NYSEFC Engineering Planning Grant (EPG) - $50,000 (requires 10% cash/in-kind services match) – does not support final design plans</a:t>
            </a:r>
          </a:p>
        </p:txBody>
      </p:sp>
    </p:spTree>
    <p:extLst>
      <p:ext uri="{BB962C8B-B14F-4D97-AF65-F5344CB8AC3E}">
        <p14:creationId xmlns:p14="http://schemas.microsoft.com/office/powerpoint/2010/main" val="387369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D304FA-5F3E-4C7A-A28E-E2EE80223569}"/>
              </a:ext>
            </a:extLst>
          </p:cNvPr>
          <p:cNvSpPr txBox="1">
            <a:spLocks/>
          </p:cNvSpPr>
          <p:nvPr/>
        </p:nvSpPr>
        <p:spPr>
          <a:xfrm>
            <a:off x="627797" y="457200"/>
            <a:ext cx="10958957" cy="450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High-Priority Projects Implementation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DE2BF0-60A6-5247-8926-4B88B8796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910" b="23207"/>
          <a:stretch/>
        </p:blipFill>
        <p:spPr>
          <a:xfrm>
            <a:off x="491960" y="977093"/>
            <a:ext cx="9492397" cy="5467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CE68C8-F7AE-A07E-227E-2A2FC7E85F77}"/>
              </a:ext>
            </a:extLst>
          </p:cNvPr>
          <p:cNvSpPr txBox="1"/>
          <p:nvPr/>
        </p:nvSpPr>
        <p:spPr>
          <a:xfrm>
            <a:off x="491960" y="1523847"/>
            <a:ext cx="734348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CenturyGothic"/>
              </a:rPr>
              <a:t>Create arrangement between the two municipalities, whether an MOA or board resolutions, to establish the project as a collaborative effort.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CenturyGothic"/>
              </a:rPr>
              <a:t>Funding 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CenturyGothic"/>
              </a:rPr>
              <a:t>Fair-share contributions made as part of land development projects that require increases in capacity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Gothic"/>
              </a:rPr>
              <a:t>Empire State Development (ESD) Strategic Planning and Feasibility Studies Program –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Gothic"/>
              </a:rPr>
              <a:t>tie to economic investment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Gothic"/>
              </a:rPr>
              <a:t>this project could be included in a larger, comprehensive effort aimed at upgrading multiple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CenturyGothic"/>
              </a:rPr>
              <a:t>NYSEFC Engineering Planning Grant (EPG) - $50,000 (requires 10% cash/in-kind services match) – does not support final design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CenturyGothic"/>
              </a:rPr>
              <a:t>In-flight grant application</a:t>
            </a:r>
          </a:p>
        </p:txBody>
      </p:sp>
    </p:spTree>
    <p:extLst>
      <p:ext uri="{BB962C8B-B14F-4D97-AF65-F5344CB8AC3E}">
        <p14:creationId xmlns:p14="http://schemas.microsoft.com/office/powerpoint/2010/main" val="12311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D304FA-5F3E-4C7A-A28E-E2EE80223569}"/>
              </a:ext>
            </a:extLst>
          </p:cNvPr>
          <p:cNvSpPr txBox="1">
            <a:spLocks/>
          </p:cNvSpPr>
          <p:nvPr/>
        </p:nvSpPr>
        <p:spPr>
          <a:xfrm>
            <a:off x="627797" y="457200"/>
            <a:ext cx="10958957" cy="450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High-Priority Projects Implementation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72B4A-78E6-9A30-DCF1-49A9412F4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259" b="12131"/>
          <a:stretch/>
        </p:blipFill>
        <p:spPr>
          <a:xfrm>
            <a:off x="491960" y="935832"/>
            <a:ext cx="9492397" cy="697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BAC651-0247-0DD8-1E57-482DB490F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994" b="1396"/>
          <a:stretch/>
        </p:blipFill>
        <p:spPr>
          <a:xfrm>
            <a:off x="491960" y="3692463"/>
            <a:ext cx="9492397" cy="6975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CE68C8-F7AE-A07E-227E-2A2FC7E85F77}"/>
              </a:ext>
            </a:extLst>
          </p:cNvPr>
          <p:cNvSpPr txBox="1"/>
          <p:nvPr/>
        </p:nvSpPr>
        <p:spPr>
          <a:xfrm>
            <a:off x="491960" y="1661138"/>
            <a:ext cx="73434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CenturyGothic"/>
              </a:rPr>
              <a:t>Identify a project lead and develop a scope and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Gothic"/>
              </a:rPr>
              <a:t>Own-source revenue most likely required, but there are opportunities to leverage other inventorying efforts to advance it (e.g., creation of a common GIS database)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CenturyGothic"/>
              </a:rPr>
              <a:t>Integrate inventory and assessment information into existing public works workflows and tasks (e.g., similar to a “windshield” pavement condition assessment)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EFB33-DFAB-44EC-BCA6-E9E664AE31D1}"/>
              </a:ext>
            </a:extLst>
          </p:cNvPr>
          <p:cNvSpPr txBox="1"/>
          <p:nvPr/>
        </p:nvSpPr>
        <p:spPr>
          <a:xfrm>
            <a:off x="491960" y="4392139"/>
            <a:ext cx="9562579" cy="2308324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CenturyGothic"/>
              </a:rPr>
              <a:t>Develop a project scope and seek grants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CenturyGothic"/>
              </a:rPr>
              <a:t>Delineate specific problem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Gothic"/>
              </a:rPr>
              <a:t>Identify flooding 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Gothic"/>
              </a:rPr>
              <a:t>Document Private vs. public storm sewer ownership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Goth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Gothic"/>
              </a:rPr>
              <a:t>Grant funding sources: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Gothic"/>
              </a:rPr>
              <a:t>NYSDEC WQIP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Gothic"/>
              </a:rPr>
              <a:t>NYSDEC Nonpoint Source Planning Reports Program ($30K for certain types of projects involving green infrastructure, stream corridor assessments)</a:t>
            </a:r>
          </a:p>
        </p:txBody>
      </p:sp>
    </p:spTree>
    <p:extLst>
      <p:ext uri="{BB962C8B-B14F-4D97-AF65-F5344CB8AC3E}">
        <p14:creationId xmlns:p14="http://schemas.microsoft.com/office/powerpoint/2010/main" val="97907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00C06A-20CA-160F-8644-1ACAF5A85710}"/>
              </a:ext>
            </a:extLst>
          </p:cNvPr>
          <p:cNvSpPr/>
          <p:nvPr/>
        </p:nvSpPr>
        <p:spPr>
          <a:xfrm>
            <a:off x="0" y="1385180"/>
            <a:ext cx="12192000" cy="6464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D304FA-5F3E-4C7A-A28E-E2EE80223569}"/>
              </a:ext>
            </a:extLst>
          </p:cNvPr>
          <p:cNvSpPr txBox="1">
            <a:spLocks/>
          </p:cNvSpPr>
          <p:nvPr/>
        </p:nvSpPr>
        <p:spPr>
          <a:xfrm>
            <a:off x="627797" y="457200"/>
            <a:ext cx="10958957" cy="450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Finance and Governance</a:t>
            </a:r>
            <a:endParaRPr lang="en-US" sz="18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85C74F-900B-F0F0-FCFC-8CBBA2399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350550"/>
              </p:ext>
            </p:extLst>
          </p:nvPr>
        </p:nvGraphicFramePr>
        <p:xfrm>
          <a:off x="715223" y="1124085"/>
          <a:ext cx="11337077" cy="5702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959">
                  <a:extLst>
                    <a:ext uri="{9D8B030D-6E8A-4147-A177-3AD203B41FA5}">
                      <a16:colId xmlns:a16="http://schemas.microsoft.com/office/drawing/2014/main" val="3152045792"/>
                    </a:ext>
                  </a:extLst>
                </a:gridCol>
                <a:gridCol w="9114118">
                  <a:extLst>
                    <a:ext uri="{9D8B030D-6E8A-4147-A177-3AD203B41FA5}">
                      <a16:colId xmlns:a16="http://schemas.microsoft.com/office/drawing/2014/main" val="2343741800"/>
                    </a:ext>
                  </a:extLst>
                </a:gridCol>
              </a:tblGrid>
              <a:tr h="3394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Analysis and 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49096"/>
                  </a:ext>
                </a:extLst>
              </a:tr>
              <a:tr h="3705296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Village</a:t>
                      </a:r>
                    </a:p>
                  </a:txBody>
                  <a:tcPr vert="vert270"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Provide Expenditures Detail in Village Budget to capture cost to produce water</a:t>
                      </a:r>
                      <a:b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e.g., staffing costs, equipment, contractual services, etc.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Establish Fund Balance Target and policy to “right-size” amount held in reserve</a:t>
                      </a:r>
                      <a:b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study identifies existing conditions as: </a:t>
                      </a:r>
                    </a:p>
                    <a:p>
                      <a:pPr marL="742950" lvl="1" indent="-285750">
                        <a:buFont typeface="Calibri" panose="020F0502020204030204" pitchFamily="34" charset="0"/>
                        <a:buChar char="−"/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Sewer Fund: 20% of expenditures</a:t>
                      </a:r>
                    </a:p>
                    <a:p>
                      <a:pPr marL="742950" lvl="1" indent="-285750">
                        <a:buFont typeface="Calibri" panose="020F0502020204030204" pitchFamily="34" charset="0"/>
                        <a:buChar char="−"/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Water Fund: 60% of expenditures </a:t>
                      </a: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 surplus balance can be used to offset needed capital projects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Rate restructuring to support transparency, equity, effective budgeting, fiscal resiliency, and addressing long-term capital needs</a:t>
                      </a:r>
                    </a:p>
                    <a:p>
                      <a:pPr marL="742950" lvl="1" indent="-285750" algn="l" defTabSz="914400" rtl="0" eaLnBrk="1" latinLnBrk="0" hangingPunct="1">
                        <a:buFont typeface="Calibri" panose="020F0502020204030204" pitchFamily="34" charset="0"/>
                        <a:buChar char="−"/>
                      </a:pPr>
                      <a:r>
                        <a:rPr lang="en-US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Tie rates to costs of providing the service</a:t>
                      </a:r>
                    </a:p>
                    <a:p>
                      <a:pPr marL="742950" lvl="1" indent="-285750" algn="l" defTabSz="914400" rtl="0" eaLnBrk="1" latinLnBrk="0" hangingPunct="1">
                        <a:buFont typeface="Calibri" panose="020F0502020204030204" pitchFamily="34" charset="0"/>
                        <a:buChar char="−"/>
                      </a:pPr>
                      <a:r>
                        <a:rPr lang="en-US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Benefit-based framework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Shared Services – </a:t>
                      </a:r>
                    </a:p>
                    <a:p>
                      <a:pPr marL="742950" lvl="1" indent="-285750" algn="l" defTabSz="914400" rtl="0" eaLnBrk="1" latinLnBrk="0" hangingPunct="1">
                        <a:buFont typeface="Calibri" panose="020F0502020204030204" pitchFamily="34" charset="0"/>
                        <a:buChar char="−"/>
                      </a:pPr>
                      <a:r>
                        <a:rPr lang="en-US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Leverage overlap in resources, knowledge, and operational demands where both municipalities are providing a service (e.g., water and sewer)</a:t>
                      </a:r>
                    </a:p>
                    <a:p>
                      <a:pPr marL="742950" lvl="1" indent="-285750" algn="l" defTabSz="914400" rtl="0" eaLnBrk="1" latinLnBrk="0" hangingPunct="1">
                        <a:buFont typeface="Calibri" panose="020F0502020204030204" pitchFamily="34" charset="0"/>
                        <a:buChar char="−"/>
                      </a:pPr>
                      <a:r>
                        <a:rPr lang="en-US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Can be consolidation of operational resources and functions creating water or sewer authorities to manage this infrastructure on behalf of users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16711"/>
                  </a:ext>
                </a:extLst>
              </a:tr>
              <a:tr h="1587604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Town</a:t>
                      </a:r>
                    </a:p>
                  </a:txBody>
                  <a:tcPr vert="vert270"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District Consolidation</a:t>
                      </a:r>
                      <a:b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xisting Conditions:</a:t>
                      </a:r>
                    </a:p>
                    <a:p>
                      <a:pPr marL="742950" lvl="1" indent="-285750" algn="l" defTabSz="914400" rtl="0" eaLnBrk="1" latinLnBrk="0" hangingPunct="1">
                        <a:buFont typeface="Calibri" panose="020F0502020204030204" pitchFamily="34" charset="0"/>
                        <a:buChar char="−"/>
                      </a:pPr>
                      <a:r>
                        <a:rPr lang="en-US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Sewer Districts - Four (4) </a:t>
                      </a:r>
                    </a:p>
                    <a:p>
                      <a:pPr marL="742950" lvl="1" indent="-285750" algn="l" defTabSz="914400" rtl="0" eaLnBrk="1" latinLnBrk="0" hangingPunct="1">
                        <a:buFont typeface="Calibri" panose="020F0502020204030204" pitchFamily="34" charset="0"/>
                        <a:buChar char="−"/>
                      </a:pPr>
                      <a:r>
                        <a:rPr lang="en-US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Water Districts - Seven (7) </a:t>
                      </a:r>
                    </a:p>
                    <a:p>
                      <a:pPr marL="742950" lvl="1" indent="-285750" algn="l" defTabSz="914400" rtl="0" eaLnBrk="1" latinLnBrk="0" hangingPunct="1">
                        <a:buFont typeface="Calibri" panose="020F0502020204030204" pitchFamily="34" charset="0"/>
                        <a:buChar char="−"/>
                      </a:pPr>
                      <a:r>
                        <a:rPr lang="en-US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Overlaps of Administrative Resources (in terms of infrastructure)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Shared Services – Same opportunities and benefits as listed above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52393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BD91DAA-A059-4984-9B87-F11A3BEB7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3" y="2181448"/>
            <a:ext cx="2071765" cy="1772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8F2E02-ED94-E21F-28A0-BD0CA2502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542" y="4898852"/>
            <a:ext cx="1748202" cy="173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9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C9CC-86EF-43EA-8140-560E5DF95C02}"/>
              </a:ext>
            </a:extLst>
          </p:cNvPr>
          <p:cNvSpPr txBox="1">
            <a:spLocks/>
          </p:cNvSpPr>
          <p:nvPr/>
        </p:nvSpPr>
        <p:spPr>
          <a:xfrm>
            <a:off x="627797" y="2108579"/>
            <a:ext cx="10958957" cy="450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Questions?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8810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6581F2-1F9E-4690-A2A9-B3DC43CD0F49}"/>
              </a:ext>
            </a:extLst>
          </p:cNvPr>
          <p:cNvSpPr txBox="1"/>
          <p:nvPr/>
        </p:nvSpPr>
        <p:spPr>
          <a:xfrm>
            <a:off x="627797" y="1181794"/>
            <a:ext cx="7610856" cy="44012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Background and 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Parksville Sewer Feasibility Study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D304FA-5F3E-4C7A-A28E-E2EE80223569}"/>
              </a:ext>
            </a:extLst>
          </p:cNvPr>
          <p:cNvSpPr txBox="1">
            <a:spLocks/>
          </p:cNvSpPr>
          <p:nvPr/>
        </p:nvSpPr>
        <p:spPr>
          <a:xfrm>
            <a:off x="627797" y="457200"/>
            <a:ext cx="10958957" cy="450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Discussion Points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2911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6581F2-1F9E-4690-A2A9-B3DC43CD0F49}"/>
              </a:ext>
            </a:extLst>
          </p:cNvPr>
          <p:cNvSpPr txBox="1"/>
          <p:nvPr/>
        </p:nvSpPr>
        <p:spPr>
          <a:xfrm>
            <a:off x="627797" y="996732"/>
            <a:ext cx="6415260" cy="535531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Interest in the Town and Village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Development Proposals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Route 17 Corridor 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Infrastructure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– existing, needed, timing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Inventory/Mapping, Existing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Town-Village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of Town and Village Infrastructure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in Aging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Demands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 and Staffing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and Financing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 and Policy Framework for Public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D304FA-5F3E-4C7A-A28E-E2EE80223569}"/>
              </a:ext>
            </a:extLst>
          </p:cNvPr>
          <p:cNvSpPr txBox="1">
            <a:spLocks/>
          </p:cNvSpPr>
          <p:nvPr/>
        </p:nvSpPr>
        <p:spPr>
          <a:xfrm>
            <a:off x="627797" y="457200"/>
            <a:ext cx="10958957" cy="450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Background and Purpose</a:t>
            </a:r>
            <a:endParaRPr lang="en-US" sz="1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DDD68-A993-1803-ADAF-7D31F7B21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0"/>
            <a:ext cx="525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7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D304FA-5F3E-4C7A-A28E-E2EE80223569}"/>
              </a:ext>
            </a:extLst>
          </p:cNvPr>
          <p:cNvSpPr txBox="1">
            <a:spLocks/>
          </p:cNvSpPr>
          <p:nvPr/>
        </p:nvSpPr>
        <p:spPr>
          <a:xfrm>
            <a:off x="627797" y="457200"/>
            <a:ext cx="10958957" cy="450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Study Methods Overview</a:t>
            </a:r>
            <a:endParaRPr lang="en-US" sz="1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19BF65-A4A7-F81E-0A7E-0081ABDDD021}"/>
              </a:ext>
            </a:extLst>
          </p:cNvPr>
          <p:cNvSpPr txBox="1"/>
          <p:nvPr/>
        </p:nvSpPr>
        <p:spPr>
          <a:xfrm>
            <a:off x="627798" y="974928"/>
            <a:ext cx="5468202" cy="48320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Study Area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sources</a:t>
            </a:r>
          </a:p>
          <a:p>
            <a:pPr marL="742950" lvl="1" indent="-285750">
              <a:buFont typeface="Arial" panose="020B0604020202020204" pitchFamily="34" charset="0"/>
              <a:buChar char="−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Interviewed Town and Village Leadership and Staff </a:t>
            </a:r>
          </a:p>
          <a:p>
            <a:pPr marL="742950" lvl="1" indent="-285750">
              <a:buFont typeface="Arial" panose="020B0604020202020204" pitchFamily="34" charset="0"/>
              <a:buChar char="−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visits</a:t>
            </a:r>
          </a:p>
          <a:p>
            <a:pPr marL="742950" lvl="1" indent="-285750">
              <a:buFont typeface="Arial" panose="020B0604020202020204" pitchFamily="34" charset="0"/>
              <a:buChar char="−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 from Prior Planning Efforts, </a:t>
            </a:r>
          </a:p>
          <a:p>
            <a:pPr marL="742950" lvl="1" indent="-285750">
              <a:buFont typeface="Arial" panose="020B0604020202020204" pitchFamily="34" charset="0"/>
              <a:buChar char="−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Land Development Project Proposals</a:t>
            </a:r>
          </a:p>
          <a:p>
            <a:pPr marL="742950" lvl="1" indent="-285750">
              <a:buFont typeface="Arial" panose="020B0604020202020204" pitchFamily="34" charset="0"/>
              <a:buChar char="−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of Village of Liberty Main Street redevelopment</a:t>
            </a:r>
          </a:p>
          <a:p>
            <a:pPr marL="742950" lvl="1" indent="-285750">
              <a:buFont typeface="Arial" panose="020B0604020202020204" pitchFamily="34" charset="0"/>
              <a:buChar char="−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Engineering Efforts</a:t>
            </a:r>
          </a:p>
          <a:p>
            <a:pPr marL="742950" lvl="1" indent="-285750">
              <a:buFont typeface="Arial" panose="020B0604020202020204" pitchFamily="34" charset="0"/>
              <a:buChar char="−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Filings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 definition of infrastructure: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Water, Sewer, Storm Sewer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and Prioritize: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infrastructure projects; develop recommendations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Infrastructure Budgets, Financing Options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Parksville: Sewer Feasibility Study (FS)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561B8A-013E-67A6-0978-4BBF7C529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17" y="88900"/>
            <a:ext cx="5252184" cy="67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9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0DF032-E596-1212-8CAB-7A694DC891A5}"/>
              </a:ext>
            </a:extLst>
          </p:cNvPr>
          <p:cNvSpPr/>
          <p:nvPr/>
        </p:nvSpPr>
        <p:spPr>
          <a:xfrm>
            <a:off x="0" y="1385180"/>
            <a:ext cx="12192000" cy="6464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D304FA-5F3E-4C7A-A28E-E2EE80223569}"/>
              </a:ext>
            </a:extLst>
          </p:cNvPr>
          <p:cNvSpPr txBox="1">
            <a:spLocks/>
          </p:cNvSpPr>
          <p:nvPr/>
        </p:nvSpPr>
        <p:spPr>
          <a:xfrm>
            <a:off x="627797" y="457200"/>
            <a:ext cx="10958957" cy="450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Findings</a:t>
            </a:r>
            <a:endParaRPr lang="en-US" sz="18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62D141-4B57-27FA-1274-C236BB0C2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807892"/>
              </p:ext>
            </p:extLst>
          </p:nvPr>
        </p:nvGraphicFramePr>
        <p:xfrm>
          <a:off x="421849" y="261824"/>
          <a:ext cx="11348302" cy="5298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503">
                  <a:extLst>
                    <a:ext uri="{9D8B030D-6E8A-4147-A177-3AD203B41FA5}">
                      <a16:colId xmlns:a16="http://schemas.microsoft.com/office/drawing/2014/main" val="3152045792"/>
                    </a:ext>
                  </a:extLst>
                </a:gridCol>
                <a:gridCol w="3911599">
                  <a:extLst>
                    <a:ext uri="{9D8B030D-6E8A-4147-A177-3AD203B41FA5}">
                      <a16:colId xmlns:a16="http://schemas.microsoft.com/office/drawing/2014/main" val="2343741800"/>
                    </a:ext>
                  </a:extLst>
                </a:gridCol>
                <a:gridCol w="3746501">
                  <a:extLst>
                    <a:ext uri="{9D8B030D-6E8A-4147-A177-3AD203B41FA5}">
                      <a16:colId xmlns:a16="http://schemas.microsoft.com/office/drawing/2014/main" val="3252429944"/>
                    </a:ext>
                  </a:extLst>
                </a:gridCol>
                <a:gridCol w="3187699">
                  <a:extLst>
                    <a:ext uri="{9D8B030D-6E8A-4147-A177-3AD203B41FA5}">
                      <a16:colId xmlns:a16="http://schemas.microsoft.com/office/drawing/2014/main" val="1769973690"/>
                    </a:ext>
                  </a:extLst>
                </a:gridCol>
              </a:tblGrid>
              <a:tr h="665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Water Supply and Distribution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Sanitary Sewer Conveyance </a:t>
                      </a:r>
                      <a:br>
                        <a:rPr lang="en-US" b="1" dirty="0"/>
                      </a:br>
                      <a:r>
                        <a:rPr lang="en-US" b="1" dirty="0"/>
                        <a:t>and Treatment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Storm Sewers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49096"/>
                  </a:ext>
                </a:extLst>
              </a:tr>
              <a:tr h="186690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Opportunities</a:t>
                      </a:r>
                    </a:p>
                  </a:txBody>
                  <a:tcPr vert="vert27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Elm St. Well &amp; Lily Pond Design Capacity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Potential Spare Capacity in 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Town Water System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Town-Village Interconnection Points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Distribution System Coverage Extends within Close Proximity of Development Sites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AD0A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Available Capacity of Village WWT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Existing Interconnections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Capacity Increase elsewhere in </a:t>
                      </a:r>
                      <a:b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Town System (Swan Lake WWTP)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AD0A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AD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16711"/>
                  </a:ext>
                </a:extLst>
              </a:tr>
              <a:tr h="186690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Needs &amp; Challenges</a:t>
                      </a:r>
                    </a:p>
                  </a:txBody>
                  <a:tcPr vert="vert27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Lily Pond Source Water Issues, WTP Investment Needs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Elm St. Well Contamination; Short-term needs include New Pumps, Electrical Upgrades, and Auxiliary Power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Capacity of Town water sources 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Restrictions/Bottlenecks in Town and Village Distribution Systems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Lead Service Lines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Seasonality of Demand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6E4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Gravity Main</a:t>
                      </a:r>
                      <a:b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Green Ln./Chestnut St./West St. 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Days Inn Pump Station Capacity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Inflow &amp; Infiltration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Seasonal Demand 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Permit Changes Affecting </a:t>
                      </a:r>
                      <a:b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Village’s WWTP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6E4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Aging Infrastructure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Recurring Flooded Areas along Main St. in The Village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Changing Climate Patterns.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52393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FCDD5BB-3FE6-ACF0-7C75-21562D135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9" y="5755231"/>
            <a:ext cx="2874004" cy="3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F1E84E-CA50-C8A3-6AE4-1044EDF8CB21}"/>
              </a:ext>
            </a:extLst>
          </p:cNvPr>
          <p:cNvSpPr/>
          <p:nvPr/>
        </p:nvSpPr>
        <p:spPr>
          <a:xfrm>
            <a:off x="0" y="1385180"/>
            <a:ext cx="12192000" cy="6464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486B0-045E-7D3C-175D-D89BF7C17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829" y="0"/>
            <a:ext cx="8754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2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D304FA-5F3E-4C7A-A28E-E2EE80223569}"/>
              </a:ext>
            </a:extLst>
          </p:cNvPr>
          <p:cNvSpPr txBox="1">
            <a:spLocks/>
          </p:cNvSpPr>
          <p:nvPr/>
        </p:nvSpPr>
        <p:spPr>
          <a:xfrm>
            <a:off x="627797" y="457200"/>
            <a:ext cx="11214136" cy="450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Parksville Sewer Service Feasibility Study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469008-5F46-6B16-971F-093E5EF8CA89}"/>
              </a:ext>
            </a:extLst>
          </p:cNvPr>
          <p:cNvSpPr txBox="1"/>
          <p:nvPr/>
        </p:nvSpPr>
        <p:spPr>
          <a:xfrm>
            <a:off x="6651525" y="1257209"/>
            <a:ext cx="4560879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Subsurface Disposal System Real Estate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Engineering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to assess property owner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Funding has potential to reduce user costs from more than $3,000 to approx. $1,000 per year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EC39A2-4504-DFBA-EF0E-BAC6580F96B7}"/>
              </a:ext>
            </a:extLst>
          </p:cNvPr>
          <p:cNvSpPr txBox="1"/>
          <p:nvPr/>
        </p:nvSpPr>
        <p:spPr>
          <a:xfrm>
            <a:off x="979596" y="1257209"/>
            <a:ext cx="4560879" cy="489364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parcels, 44 Improved; ~29,000 GPD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FS: Three Alternatives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Update: Evaluate subsurface disposal system (SSDS)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Alt. 4: gravity/grinders, pump station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Alt. 5: grinders only, low pressure lines, pump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SSDS requires about 5 acres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8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D304FA-5F3E-4C7A-A28E-E2EE80223569}"/>
              </a:ext>
            </a:extLst>
          </p:cNvPr>
          <p:cNvSpPr txBox="1">
            <a:spLocks/>
          </p:cNvSpPr>
          <p:nvPr/>
        </p:nvSpPr>
        <p:spPr>
          <a:xfrm>
            <a:off x="627797" y="457200"/>
            <a:ext cx="10958957" cy="450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Recommendations – High-Priority Projects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1CBA26-9DE1-5FB2-1F3D-FA4388978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01" y="908110"/>
            <a:ext cx="9492397" cy="5532220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DD8FDD00-9C4C-468D-785A-BCC5ACE15E38}"/>
              </a:ext>
            </a:extLst>
          </p:cNvPr>
          <p:cNvSpPr txBox="1"/>
          <p:nvPr/>
        </p:nvSpPr>
        <p:spPr>
          <a:xfrm>
            <a:off x="2347274" y="6440330"/>
            <a:ext cx="84949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 to DRAFT “Economic Development Infrastructure Capacity Study Plan prepared for the Town &amp; Village of Liberty, June 2024”</a:t>
            </a:r>
          </a:p>
        </p:txBody>
      </p:sp>
    </p:spTree>
    <p:extLst>
      <p:ext uri="{BB962C8B-B14F-4D97-AF65-F5344CB8AC3E}">
        <p14:creationId xmlns:p14="http://schemas.microsoft.com/office/powerpoint/2010/main" val="31476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D304FA-5F3E-4C7A-A28E-E2EE80223569}"/>
              </a:ext>
            </a:extLst>
          </p:cNvPr>
          <p:cNvSpPr txBox="1">
            <a:spLocks/>
          </p:cNvSpPr>
          <p:nvPr/>
        </p:nvSpPr>
        <p:spPr>
          <a:xfrm>
            <a:off x="627797" y="457200"/>
            <a:ext cx="10958957" cy="450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High-Priority Projects Implementation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0F1CCE-46AB-4F73-6990-4C09CDDA8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57" b="75860"/>
          <a:stretch/>
        </p:blipFill>
        <p:spPr>
          <a:xfrm>
            <a:off x="627797" y="1018096"/>
            <a:ext cx="9492397" cy="5467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F44976-7A11-1B69-510F-7E270CF22FB7}"/>
              </a:ext>
            </a:extLst>
          </p:cNvPr>
          <p:cNvSpPr txBox="1"/>
          <p:nvPr/>
        </p:nvSpPr>
        <p:spPr>
          <a:xfrm>
            <a:off x="725864" y="1674836"/>
            <a:ext cx="939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6F696B-0F6B-08E3-655A-FBD705DC6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17" b="60013"/>
          <a:stretch/>
        </p:blipFill>
        <p:spPr>
          <a:xfrm>
            <a:off x="627796" y="1674836"/>
            <a:ext cx="9492397" cy="9332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646E6A-E2D9-EE66-9402-50BBA585A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05" b="50812"/>
          <a:stretch/>
        </p:blipFill>
        <p:spPr>
          <a:xfrm>
            <a:off x="627795" y="2718076"/>
            <a:ext cx="9492397" cy="5467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C9044B-3AE1-EAB0-5796-7FAD7E872882}"/>
              </a:ext>
            </a:extLst>
          </p:cNvPr>
          <p:cNvSpPr txBox="1"/>
          <p:nvPr/>
        </p:nvSpPr>
        <p:spPr>
          <a:xfrm>
            <a:off x="627795" y="3387757"/>
            <a:ext cx="9492396" cy="203132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enturyGothic"/>
              </a:rPr>
              <a:t>Memorandum of agreement for advancement, funding, and implementation between Town Board and Village Board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CenturyGothic"/>
              </a:rPr>
              <a:t>Funding assistance: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Gothic"/>
              </a:rPr>
              <a:t>Empire State Development (ESD) Strategic Planning and Feasibility Studies Program – tie to economic investment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CenturyGothic"/>
              </a:rPr>
              <a:t>USDA Water &amp; Waste Disposal Predevelopment Planning Grant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Gothic"/>
              </a:rPr>
              <a:t>Own source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Gothic"/>
              </a:rPr>
              <a:t>Progress on Elm Street Well Production – Phase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Delaware Engineering">
      <a:dk1>
        <a:srgbClr val="711305"/>
      </a:dk1>
      <a:lt1>
        <a:sysClr val="window" lastClr="FFFFFF"/>
      </a:lt1>
      <a:dk2>
        <a:srgbClr val="7F7F7F"/>
      </a:dk2>
      <a:lt2>
        <a:srgbClr val="EFE9DD"/>
      </a:lt2>
      <a:accent1>
        <a:srgbClr val="711305"/>
      </a:accent1>
      <a:accent2>
        <a:srgbClr val="CFA81F"/>
      </a:accent2>
      <a:accent3>
        <a:srgbClr val="7C812D"/>
      </a:accent3>
      <a:accent4>
        <a:srgbClr val="D35E32"/>
      </a:accent4>
      <a:accent5>
        <a:srgbClr val="008F7D"/>
      </a:accent5>
      <a:accent6>
        <a:srgbClr val="032042"/>
      </a:accent6>
      <a:hlink>
        <a:srgbClr val="711305"/>
      </a:hlink>
      <a:folHlink>
        <a:srgbClr val="7F7F7F"/>
      </a:folHlink>
    </a:clrScheme>
    <a:fontScheme name="DE Test">
      <a:majorFont>
        <a:latin typeface="Copperplate Gothic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1106</Words>
  <Application>Microsoft Office PowerPoint</Application>
  <PresentationFormat>Widescreen</PresentationFormat>
  <Paragraphs>156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CenturyGothic</vt:lpstr>
      <vt:lpstr>Copperplate Gothic Bold</vt:lpstr>
      <vt:lpstr>Copperplate Gothic Light</vt:lpstr>
      <vt:lpstr>Wingdings</vt:lpstr>
      <vt:lpstr>Office Theme</vt:lpstr>
      <vt:lpstr>Joint Town and Village Board Meeting   Infrastructure Capacity Planning Study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Cory Dame</dc:creator>
  <cp:lastModifiedBy>Adam Yagelski</cp:lastModifiedBy>
  <cp:revision>108</cp:revision>
  <cp:lastPrinted>2024-06-24T17:37:41Z</cp:lastPrinted>
  <dcterms:created xsi:type="dcterms:W3CDTF">2022-03-04T15:43:27Z</dcterms:created>
  <dcterms:modified xsi:type="dcterms:W3CDTF">2024-06-25T16:01:45Z</dcterms:modified>
</cp:coreProperties>
</file>